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9"/>
  </p:notesMasterIdLst>
  <p:handoutMasterIdLst>
    <p:handoutMasterId r:id="rId30"/>
  </p:handoutMasterIdLst>
  <p:sldIdLst>
    <p:sldId id="436" r:id="rId9"/>
    <p:sldId id="433" r:id="rId10"/>
    <p:sldId id="411" r:id="rId11"/>
    <p:sldId id="437" r:id="rId12"/>
    <p:sldId id="439" r:id="rId13"/>
    <p:sldId id="438" r:id="rId14"/>
    <p:sldId id="440" r:id="rId15"/>
    <p:sldId id="446" r:id="rId16"/>
    <p:sldId id="441" r:id="rId17"/>
    <p:sldId id="447" r:id="rId18"/>
    <p:sldId id="442" r:id="rId19"/>
    <p:sldId id="448" r:id="rId20"/>
    <p:sldId id="449" r:id="rId21"/>
    <p:sldId id="453" r:id="rId22"/>
    <p:sldId id="444" r:id="rId23"/>
    <p:sldId id="445" r:id="rId24"/>
    <p:sldId id="450" r:id="rId25"/>
    <p:sldId id="451" r:id="rId26"/>
    <p:sldId id="452" r:id="rId27"/>
    <p:sldId id="435" r:id="rId28"/>
  </p:sldIdLst>
  <p:sldSz cx="9144000" cy="6858000" type="screen4x3"/>
  <p:notesSz cx="6858000" cy="9313863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740074"/>
    <a:srgbClr val="660033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91" autoAdjust="0"/>
    <p:restoredTop sz="72373" autoAdjust="0"/>
  </p:normalViewPr>
  <p:slideViewPr>
    <p:cSldViewPr>
      <p:cViewPr>
        <p:scale>
          <a:sx n="60" d="100"/>
          <a:sy n="60" d="100"/>
        </p:scale>
        <p:origin x="19" y="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7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h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Unyango ngamayeza e-HIV (abizwa itheraphi  ngezilwi  zintsholongwane okanye i-ART ngamafutshane) kunceda abantu abane-HIV baphile ixesha elide, nobomi obunempilo. I-ART ayinakunyanga usulelo lwe-HIV, kodwa inganciphisa ubungakanani be-HIV emzimbeni wakho. Ukuba ne-HIV encinci  emzimbeni wakho kunciphisa umngcipheko wokugqithisela kweqabane lakho i-HIV ngexesha lokwabelana ngesondo.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0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05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2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h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Ukongeza ekukhuseleni ukuba ungafumani i-HIV, iikhondom zinezinye iinzuzo  zempilo.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xh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Abanye abantu abathandanayo bakhetha iikhondom njengendlela yabo yocwangciso-ntsapho yokuthintela ukukhulelwa okungacwangciswanga.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86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h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Zikwanciphisa umngcipheko wezifo zezilonda ezikumalungu angasese, njenge-genital herpes, igcushuwa nechancroid, xa indawo eyosulelekileyo okanye indawo enethuba  lokubasesichengeni ikhuselekile. Zinganciphisa umngcipheko wosulelo lwe-genital human papilomavirus (HPV) nezifo ezayanyaniswe ne-HPV (umz. iintsumpa ezikwilungu langasese nomhlaza wesibeleko).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78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77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80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7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3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h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Jonga ngasemva kweli phetshana ukuze ufumane iinkcukacha ezithe vetshe ngeekhondom.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7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h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Ukuba ivakala iyindlela ongathanda ukuyisebenzisa, thetha nabasebenzi basekliniki uqonde ukuba iyafumaneka na kwindawo ohlala kuyo.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h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Okukona unamaqabane amaninzi, okukona unganeqabane eline-HIV. Ukuba iqabane lakho linamaqabane amaninzi, bakhuthaze ukuba balinciphise eli nani kananjalo. Liyakunciphisa umngcipheko wokufumana i-HIV kuni nonke.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5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34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28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19.jp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847725" y="4284663"/>
            <a:ext cx="7607300" cy="1754326"/>
          </a:xfrm>
        </p:spPr>
        <p:txBody>
          <a:bodyPr>
            <a:spAutoFit/>
          </a:bodyPr>
          <a:lstStyle/>
          <a:p>
            <a:r>
              <a:rPr lang="xh-ZA" sz="5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ULwazi ngeeNdlela zokuThintela i-HIV</a:t>
            </a:r>
            <a:endParaRPr lang="en-US" altLang="en-US" sz="54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11" y="1559309"/>
            <a:ext cx="4142127" cy="1977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419600" y="1684016"/>
            <a:ext cx="4546616" cy="448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xh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Amadoda olukileyo phantse isiqingatha angafumana i-HIV njengamadoda angolukanga. </a:t>
            </a:r>
          </a:p>
          <a:p>
            <a:pPr algn="l" eaLnBrk="1" hangingPunct="1"/>
            <a:r>
              <a:rPr lang="xh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Ulwaluko lwamadoda alukhuseli abasetyhini ukuba bangayifumana i-HIV.</a:t>
            </a:r>
            <a:endParaRPr lang="en-US" sz="32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0" r="1786" b="17968"/>
          <a:stretch/>
        </p:blipFill>
        <p:spPr>
          <a:xfrm>
            <a:off x="114301" y="2400300"/>
            <a:ext cx="419100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h-ZA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Khuthaza iqabane lakho ukuba loluke</a:t>
            </a:r>
            <a:endParaRPr lang="en-US" sz="40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230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296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xh-ZA" sz="3600" b="1" dirty="0">
                <a:latin typeface="Calibri" panose="020F0502020204030204" pitchFamily="34" charset="0"/>
              </a:rPr>
              <a:t>Ukuba iqabane lakho line-HIV, likhuthaze ukuba lithobele amayeza alo e-HIV</a:t>
            </a:r>
            <a:br>
              <a:rPr lang="en-US" sz="3000" b="1" dirty="0">
                <a:latin typeface="Calibri" panose="020F0502020204030204" pitchFamily="34" charset="0"/>
              </a:rPr>
            </a:b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5" y="1926089"/>
            <a:ext cx="5867400" cy="3915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749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8" y="2286000"/>
            <a:ext cx="8686800" cy="3119628"/>
          </a:xfrm>
        </p:spPr>
        <p:txBody>
          <a:bodyPr/>
          <a:lstStyle/>
          <a:p>
            <a:r>
              <a:rPr lang="xh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Nangona zonke iindlela zisenokungenzeki kubo bonke abasetyhini, okukona unokwenza ezi zinto zininzi,</a:t>
            </a:r>
            <a:r>
              <a:rPr lang="xh-ZA" sz="3600" b="1" dirty="0">
                <a:latin typeface="Calibri" panose="020F0502020204030204" pitchFamily="34" charset="0"/>
              </a:rPr>
              <a:t> </a:t>
            </a:r>
            <a:r>
              <a:rPr lang="xh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okukona unokunciphisa ithuba lakho lokufumana i-HIV.</a:t>
            </a:r>
            <a:endParaRPr lang="en-US" sz="36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896621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endParaRPr lang="xh-ZA" sz="36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xh-ZA" sz="3600" b="1" dirty="0">
                <a:latin typeface="Calibri" panose="020F0502020204030204" pitchFamily="34" charset="0"/>
              </a:rPr>
              <a:t>Ukuba iqabane lakho line-HIV, likhuthaze ukuba lithobele amayeza alo e-HIV</a:t>
            </a:r>
            <a:br>
              <a:rPr lang="en-US" sz="3000" b="1" dirty="0">
                <a:latin typeface="Calibri" panose="020F0502020204030204" pitchFamily="34" charset="0"/>
              </a:rPr>
            </a:b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27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0"/>
            <a:ext cx="8086167" cy="1524000"/>
          </a:xfrm>
        </p:spPr>
        <p:txBody>
          <a:bodyPr/>
          <a:lstStyle/>
          <a:p>
            <a:r>
              <a:rPr lang="xh-ZA" b="1" dirty="0">
                <a:latin typeface="Calibri" panose="020F0502020204030204" pitchFamily="34" charset="0"/>
              </a:rPr>
              <a:t>KuLwazi oloNgezelelweyo ngeeKhondom: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717262"/>
            <a:ext cx="6096000" cy="449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xh-ZA" sz="2800" b="1" dirty="0">
                <a:solidFill>
                  <a:srgbClr val="740074"/>
                </a:solidFill>
                <a:latin typeface="Calibri" panose="020F0502020204030204" pitchFamily="34" charset="0"/>
              </a:rPr>
              <a:t>Iikhondom zikhusela usulelo lwe-HIV xa kusabelwana ngesondo lekuku nelomngxuma welindle.</a:t>
            </a:r>
            <a:endParaRPr lang="en-US" sz="2800" b="1" dirty="0">
              <a:solidFill>
                <a:srgbClr val="740074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xh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Iringi ye-dapivirine inciphisa umngcipheko we-HIV efunyanwa ngokwabelana ngesondo ngomngxuma welindle.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xh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Iringi yayingenzelwanga ukukhusela ukugqithiswa kwe-HIV ngokwabelana ngesondo ngomngxuma welindle kwaye akufanelanga ukuba isetyenziswe kundonci.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392" y="2764554"/>
            <a:ext cx="2767824" cy="24020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6798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h-ZA" b="1" dirty="0">
                <a:latin typeface="Calibri" panose="020F0502020204030204" pitchFamily="34" charset="0"/>
              </a:rPr>
              <a:t>KuLwazi oloNgezelelweyo ngeeKhondom: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2819400"/>
            <a:ext cx="8229600" cy="1600200"/>
          </a:xfrm>
        </p:spPr>
        <p:txBody>
          <a:bodyPr/>
          <a:lstStyle/>
          <a:p>
            <a:pPr marL="0" indent="0" algn="ctr">
              <a:buNone/>
            </a:pPr>
            <a:r>
              <a:rPr lang="xh-ZA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Iikhondom ziKhusela ukuKhulelwa neZinye i-STIs.</a:t>
            </a:r>
            <a:endParaRPr lang="en-US" sz="40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ctr"/>
            <a:endParaRPr lang="en-US" sz="4000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141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61" y="6248400"/>
            <a:ext cx="1279950" cy="44158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257800" y="1909734"/>
            <a:ext cx="3733800" cy="449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xh-ZA" b="1" dirty="0">
                <a:solidFill>
                  <a:srgbClr val="669900"/>
                </a:solidFill>
                <a:latin typeface="Calibri" panose="020F0502020204030204" pitchFamily="34" charset="0"/>
              </a:rPr>
              <a:t>Xa isetyenziswa rhoqo nangendlela echanekileyo, iikhondom ze-latex ziyeyona ndlela ingcono yokukhusela i-STIs ezinjengegonoriya, iklamidiya okanye i-trichomonas.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399" y="0"/>
            <a:ext cx="8086167" cy="1524000"/>
          </a:xfrm>
        </p:spPr>
        <p:txBody>
          <a:bodyPr/>
          <a:lstStyle/>
          <a:p>
            <a:r>
              <a:rPr lang="xh-ZA" b="1" dirty="0"/>
              <a:t>KuLwazi oloNgezelelweyo ngeeKhondom: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205066"/>
            <a:ext cx="4877223" cy="3743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64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8224" y="228600"/>
            <a:ext cx="780377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xh-ZA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Indlela yokuSebenzisa iiKhondom ngokuChanekileyo naRhoqo</a:t>
            </a:r>
            <a:endParaRPr lang="en-US" sz="36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2222500"/>
            <a:ext cx="4419600" cy="369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xh-ZA" b="1" dirty="0">
                <a:solidFill>
                  <a:srgbClr val="669900"/>
                </a:solidFill>
                <a:latin typeface="Calibri" panose="020F0502020204030204" pitchFamily="34" charset="0"/>
              </a:rPr>
              <a:t>Sebenzisa ikhondom ngesenzo ngasinye sokwabelana ngesondo (ukumcunca ilungu langasese, ukwabelana ngesondo lekuku nangomngxuma welindle).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334" b="22222"/>
          <a:stretch/>
        </p:blipFill>
        <p:spPr>
          <a:xfrm>
            <a:off x="4876800" y="1941473"/>
            <a:ext cx="3784616" cy="4226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8705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038600" y="1600200"/>
            <a:ext cx="492761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xh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Bamba ikhondom ngononophelo ukuze uphephe ukuyonakalisa ngeenzipho, ngamazinyo, okanye ngezinye izinto ezibukhali.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xh-ZA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xh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Faka ikhondom emva kokuba umthondo uthe nkqo naphambi kwakuba uchukumise nalo naliphi na ilungu langasese, ngomlomo okanye ngomngxuma welindle neqabane lakho.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78224" y="228600"/>
            <a:ext cx="780377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xh-ZA" sz="36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Indlela yokuSebenzisa iiKhondom ngokuChanekileyo naRhoqo</a:t>
            </a:r>
            <a:endParaRPr lang="en-US" sz="3600" b="1" dirty="0">
              <a:solidFill>
                <a:srgbClr val="74007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819400"/>
            <a:ext cx="3676207" cy="2755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9506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85904" y="1752600"/>
            <a:ext cx="5148096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xh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Qinisekisa ukuthambiseka okwaneleyo ngexesha lokwabelana ngesondo lekuku nelomngxuma welindle, kodwa sebenzisa kuphela izithambiso ezinamanzi (njenge-K-Y Jelly) neekhondom ze-latex.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xh-ZA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xh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Izithambiso ezine-oli (njenge-Vaseline okanye isithambisi somzimba) ziyakonakalisa iikhondom.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78224" y="228600"/>
            <a:ext cx="780377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xh-ZA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Indlela yokuSebenzisa iiKhondom ngokuChanekileyo naRhoqo</a:t>
            </a:r>
            <a:endParaRPr lang="en-US" sz="36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981200"/>
            <a:ext cx="3395766" cy="38103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5215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2286000"/>
            <a:ext cx="800099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xh-ZA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Ukuthintela ikhondom ukuba ingaphuncuki, qinisa ikhondom phaya kumazantsi omthondo xa uyikhupha ze ukhuphe umthondo ngeli xesha usaqinileyo.</a:t>
            </a:r>
            <a:endParaRPr lang="en-US" sz="40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228600"/>
            <a:ext cx="873761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xh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Indlela yokuSebenzisa iiKhondom ngokuChanekileyo naRhoqo</a:t>
            </a:r>
            <a:endParaRPr lang="en-US" sz="44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02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1265238"/>
          </a:xfrm>
        </p:spPr>
        <p:txBody>
          <a:bodyPr/>
          <a:lstStyle/>
          <a:p>
            <a:r>
              <a:rPr lang="xh-ZA" b="1" dirty="0">
                <a:latin typeface="Calibri" panose="020F0502020204030204" pitchFamily="34" charset="0"/>
              </a:rPr>
              <a:t>IiNdlela zokuThintela i-HIV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37616" cy="38227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xh-ZA" b="1" dirty="0">
                <a:solidFill>
                  <a:srgbClr val="669900"/>
                </a:solidFill>
                <a:latin typeface="Calibri" panose="020F0502020204030204" pitchFamily="34" charset="0"/>
              </a:rPr>
              <a:t>Zininzi izinto ongazenza ukunciphisa umngcipheko we-HIV wakho okanye oweqabane lakho. </a:t>
            </a:r>
          </a:p>
          <a:p>
            <a:pPr marL="0" indent="0" eaLnBrk="1" hangingPunct="1">
              <a:buNone/>
            </a:pPr>
            <a:r>
              <a:rPr lang="xh-ZA" b="1" dirty="0">
                <a:solidFill>
                  <a:srgbClr val="669900"/>
                </a:solidFill>
                <a:latin typeface="Calibri" panose="020F0502020204030204" pitchFamily="34" charset="0"/>
              </a:rPr>
              <a:t>Abacebisi bafuna ukukunceda uqonde </a:t>
            </a:r>
            <a:r>
              <a:rPr lang="xh-ZA" b="1" i="1" u="sng" dirty="0">
                <a:solidFill>
                  <a:srgbClr val="669900"/>
                </a:solidFill>
                <a:latin typeface="Calibri" panose="020F0502020204030204" pitchFamily="34" charset="0"/>
              </a:rPr>
              <a:t>zonke</a:t>
            </a:r>
            <a:r>
              <a:rPr lang="xh-ZA" b="1" dirty="0">
                <a:solidFill>
                  <a:srgbClr val="669900"/>
                </a:solidFill>
                <a:latin typeface="Calibri" panose="020F0502020204030204" pitchFamily="34" charset="0"/>
              </a:rPr>
              <a:t> ezi ndlela zilandelayo zokuthintela i-HIV ukuze ukhethe ukuba yeyiphi i(ii)ndlela ezakusebenzela ngcono: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4" b="7215"/>
          <a:stretch/>
        </p:blipFill>
        <p:spPr>
          <a:xfrm>
            <a:off x="439643" y="2514135"/>
            <a:ext cx="3345393" cy="417927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3124200" y="152400"/>
            <a:ext cx="5842016" cy="3886200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81284" y="5181600"/>
            <a:ext cx="3600516" cy="620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200" y="404018"/>
            <a:ext cx="5029199" cy="3558382"/>
          </a:xfrm>
        </p:spPr>
        <p:txBody>
          <a:bodyPr/>
          <a:lstStyle/>
          <a:p>
            <a:r>
              <a:rPr lang="xh-ZA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Ukuba unemibuzo okanye ufuna ulwazi oluthe vetshe, nceda undwendwele ikliniki yophando.</a:t>
            </a:r>
            <a:endParaRPr lang="en-US" sz="40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782128"/>
            <a:ext cx="5353050" cy="4618672"/>
          </a:xfrm>
        </p:spPr>
        <p:txBody>
          <a:bodyPr/>
          <a:lstStyle/>
          <a:p>
            <a:pPr algn="l"/>
            <a:r>
              <a:rPr lang="xh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Uphando lubonise ukuba iringi efakwa ekukwini ye-dapivirine inganciphisa ithuba lowasetyhini kulosulelo  lwe-HIV. </a:t>
            </a:r>
            <a:br>
              <a:rPr lang="xh-ZA" sz="32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r>
              <a:rPr lang="xh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Ukhuseleko kulosulelo  lwe-HIV luphezulu kakhulu xa iringi isetyenziswa ngalo lonke ixesha.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h-ZA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Sebenzisa iringi efakwa ekukwini </a:t>
            </a:r>
          </a:p>
          <a:p>
            <a:pPr algn="ctr"/>
            <a:r>
              <a:rPr lang="xh-ZA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ye-dapivirine rhoqo</a:t>
            </a:r>
            <a:endParaRPr lang="en-US" sz="40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033885"/>
            <a:ext cx="2847079" cy="41151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81000" y="2209799"/>
            <a:ext cx="5444490" cy="380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xh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Sebenzisa ikhondom ngokuchanekileyo ngalo lonke ixesha usabelana ngesondo ngekuku, ngomngxuma welindle okanye nimuncana ilungu langasese.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9767" y="410225"/>
            <a:ext cx="7244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h-ZA" sz="4800" b="1" dirty="0">
                <a:solidFill>
                  <a:srgbClr val="740074"/>
                </a:solidFill>
                <a:latin typeface="Calibri" panose="020F0502020204030204" pitchFamily="34" charset="0"/>
              </a:rPr>
              <a:t>Sebenzisa iikhondom rhoqo</a:t>
            </a:r>
            <a:endParaRPr lang="en-US" sz="48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5490" y="2760377"/>
            <a:ext cx="3115326" cy="27068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96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334122"/>
            <a:ext cx="1041416" cy="3592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4552" y="1752600"/>
            <a:ext cx="6011447" cy="467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xh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I-PrEP eginywayo yindlela yokuthintela i-HIV kubantu abangenayo i-HIV kodwa abasemngciphekweni ophezulu wokosulelwa yi-HIV. </a:t>
            </a:r>
          </a:p>
          <a:p>
            <a:pPr algn="l" eaLnBrk="1" hangingPunct="1"/>
            <a:r>
              <a:rPr lang="xh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I-PrEP eginywayo ibandakanya ukuthatha/ukusela ichiza elithile le-HIVmihla yonke. </a:t>
            </a:r>
          </a:p>
          <a:p>
            <a:pPr algn="l" eaLnBrk="1" hangingPunct="1"/>
            <a:r>
              <a:rPr lang="xh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I-PrEP eginywayo isenokufumaneka okanye ingafumaneki kwindawo ohlala kuyo.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552" y="421035"/>
            <a:ext cx="8881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h-ZA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Sebenzisa i-PrEP eginywayo (umz. i-Truvada)</a:t>
            </a:r>
          </a:p>
          <a:p>
            <a:endParaRPr lang="en-US" sz="36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206701"/>
            <a:ext cx="2426418" cy="35420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-304800"/>
            <a:ext cx="873761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lvl="0" eaLnBrk="1" hangingPunct="1"/>
            <a:r>
              <a:rPr lang="xh-ZA" b="1" dirty="0"/>
              <a:t>Nciphisa inani lamaqabane akho owabelana nawo ngesondo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33600" y="1839616"/>
            <a:ext cx="4876800" cy="4876800"/>
            <a:chOff x="2133600" y="1839616"/>
            <a:chExt cx="4876800" cy="4876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839616"/>
              <a:ext cx="4876800" cy="487680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4191000" y="3962400"/>
              <a:ext cx="7620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86400" y="2743200"/>
              <a:ext cx="711922" cy="533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512279" y="5334000"/>
              <a:ext cx="711922" cy="533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09800" y="4572000"/>
              <a:ext cx="513626" cy="533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869478" y="2743200"/>
              <a:ext cx="711922" cy="5334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51577" y="6057132"/>
              <a:ext cx="513626" cy="533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753574" y="6078404"/>
              <a:ext cx="513626" cy="533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237901" y="3429000"/>
              <a:ext cx="513626" cy="5334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237901" y="1981200"/>
              <a:ext cx="513626" cy="5334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736563" y="1922596"/>
              <a:ext cx="530637" cy="59200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832960" y="1922596"/>
              <a:ext cx="513626" cy="533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24600" y="1981200"/>
              <a:ext cx="533400" cy="533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331622" y="3415032"/>
              <a:ext cx="526378" cy="69976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31622" y="4509867"/>
              <a:ext cx="513626" cy="533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829625" y="6043555"/>
              <a:ext cx="513626" cy="533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31622" y="6057132"/>
              <a:ext cx="513626" cy="533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52501" y="5358099"/>
              <a:ext cx="513626" cy="533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8445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81000" y="1676400"/>
            <a:ext cx="838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xh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Ukumuncana amalungu angasese kunomngcipheko ophantsi kakhulu kunesondo lekuku okanye lomngxuma welindle. </a:t>
            </a:r>
          </a:p>
          <a:p>
            <a:pPr algn="l" eaLnBrk="1" hangingPunct="1"/>
            <a:endParaRPr lang="xh-ZA" sz="3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xh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Abantu abaninzi bacinga ukuba ukwabelana ngesondo ngomngxuma welindle yindlela ekhuselekileyo, kodwa yeyona ndlela inomngcipheko wokwabelana ngesondo yokugqithisa i-HIV.</a:t>
            </a:r>
            <a:endParaRPr lang="en-US" sz="32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9050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xh-ZA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Sebenzisa iindlela zokwabelana ngesondo ezinomngcipheko ophantsi</a:t>
            </a:r>
            <a:endParaRPr lang="en-US" sz="40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15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419600" y="1824228"/>
            <a:ext cx="446540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xh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Ukuba ne-STI kungandisa umngcipheko wakho wokosulelwa yi-HIV okanye uyigqithisele kwabanye. </a:t>
            </a:r>
          </a:p>
          <a:p>
            <a:pPr algn="l" eaLnBrk="1" hangingPunct="1"/>
            <a:r>
              <a:rPr lang="xh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Nyanzelisa ukuba amaqabane akho avavanywe aze anyangwe nawo.</a:t>
            </a:r>
            <a:endParaRPr lang="en-US" sz="32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-57149"/>
            <a:ext cx="8972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h-ZA" b="1" dirty="0">
              <a:latin typeface="Calibri" panose="020F0502020204030204" pitchFamily="34" charset="0"/>
            </a:endParaRPr>
          </a:p>
          <a:p>
            <a:pPr algn="ctr"/>
            <a:r>
              <a:rPr lang="xh-ZA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Ukuba unosulelo olufumene ngokwabelana ngesondo (STI), fumana unyango</a:t>
            </a: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494999"/>
            <a:ext cx="4090771" cy="2213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168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1862430"/>
            <a:ext cx="4800600" cy="446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/>
            <a:r>
              <a:rPr lang="xh-ZA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Thetha neqabane lakho ngovavanyo lwe-HIV ze nivavanywe phambi kokuba nabelane ngesondo. </a:t>
            </a:r>
          </a:p>
          <a:p>
            <a:pPr algn="l"/>
            <a:r>
              <a:rPr lang="xh-ZA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Ukwazi ukuba iqabane lakho line-HIV kunganceda wena ekuthatheni isigqibo sokuba zeziphi iindlela zothintelo ezingasebenza kakhulu kuwe.</a:t>
            </a: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5612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xh-ZA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Khuthaza iqabane lakho ukuba livavanyelwe i-HIV</a:t>
            </a:r>
            <a:endParaRPr lang="en-US" sz="40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2906221"/>
            <a:ext cx="3389670" cy="22557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3912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For_x0020_Review xmlns="E6E80880-BE38-4DD8-99DA-434F2D03D560">Yes</For_x0020_Review>
    <Status xmlns="e6e80880-be38-4dd8-99da-434f2d03d560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C9907F-848F-4A46-B385-DD4FE3C0B8FB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01146914-5678-43C8-835C-0DFBC07EDE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6AA6CF-C7C5-4E72-97C0-7850EB362F53}">
  <ds:schemaRefs>
    <ds:schemaRef ds:uri="http://purl.org/dc/elements/1.1/"/>
    <ds:schemaRef ds:uri="0cdb9d7b-3bdb-4b1c-be50-7737cb6ee7a2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e6e80880-be38-4dd8-99da-434f2d03d560"/>
    <ds:schemaRef ds:uri="http://schemas.microsoft.com/office/2006/documentManagement/types"/>
    <ds:schemaRef ds:uri="E6E80880-BE38-4DD8-99DA-434F2D03D560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B9892B2B-0F72-462E-B447-EC3D6149B12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4141</TotalTime>
  <Words>695</Words>
  <Application>Microsoft Office PowerPoint</Application>
  <PresentationFormat>On-screen Show (4:3)</PresentationFormat>
  <Paragraphs>79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PowerPoint Presentation</vt:lpstr>
      <vt:lpstr>IiNdlela zokuThintela i-HIV</vt:lpstr>
      <vt:lpstr>Uphando lubonise ukuba iringi efakwa ekukwini ye-dapivirine inganciphisa ithuba lowasetyhini kulosulelo  lwe-HIV.  Ukhuseleko kulosulelo  lwe-HIV luphezulu kakhulu xa iringi isetyenziswa ngalo lonke ixesha.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Nangona zonke iindlela zisenokungenzeki kubo bonke abasetyhini, okukona unokwenza ezi zinto zininzi, okukona unokunciphisa ithuba lakho lokufumana i-HIV.</vt:lpstr>
      <vt:lpstr>KuLwazi oloNgezelelweyo ngeeKhondom:</vt:lpstr>
      <vt:lpstr>KuLwazi oloNgezelelweyo ngeeKhondom:</vt:lpstr>
      <vt:lpstr>KuLwazi oloNgezelelweyo ngeeKhondom:</vt:lpstr>
      <vt:lpstr>PowerPoint Presentation</vt:lpstr>
      <vt:lpstr>PowerPoint Presentation</vt:lpstr>
      <vt:lpstr>PowerPoint Presentation</vt:lpstr>
      <vt:lpstr>PowerPoint Presentation</vt:lpstr>
      <vt:lpstr>Ukuba unemibuzo okanye ufuna ulwazi oluthe vetshe, nceda undwendwele ikliniki yophando.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Eunice Okumu</cp:lastModifiedBy>
  <cp:revision>328</cp:revision>
  <cp:lastPrinted>2014-09-26T13:04:48Z</cp:lastPrinted>
  <dcterms:created xsi:type="dcterms:W3CDTF">2008-01-29T12:38:48Z</dcterms:created>
  <dcterms:modified xsi:type="dcterms:W3CDTF">2017-01-18T19:34:29Z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